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2"/>
    <p:sldId id="860" r:id="rId3"/>
    <p:sldId id="861" r:id="rId4"/>
    <p:sldId id="862" r:id="rId5"/>
    <p:sldId id="863" r:id="rId6"/>
    <p:sldId id="864" r:id="rId7"/>
    <p:sldId id="865" r:id="rId8"/>
    <p:sldId id="866" r:id="rId9"/>
    <p:sldId id="867" r:id="rId10"/>
    <p:sldId id="868" r:id="rId11"/>
    <p:sldId id="869" r:id="rId1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57250"/>
          </a:xfrm>
        </p:spPr>
        <p:txBody>
          <a:bodyPr/>
          <a:lstStyle/>
          <a:p>
            <a:pPr indent="630238" hangingPunct="0">
              <a:spcAft>
                <a:spcPts val="0"/>
              </a:spcAf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travelling and enjoying new experiences, South Koreans and Chinese can find joy and friendship </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together. </a:t>
            </a: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en-US" altLang="zh-CN" sz="2000"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550076" y="1303260"/>
            <a:ext cx="370614" cy="400110"/>
          </a:xfrm>
          <a:prstGeom prst="rect">
            <a:avLst/>
          </a:prstGeom>
        </p:spPr>
        <p:txBody>
          <a:bodyPr wrap="none">
            <a:spAutoFit/>
          </a:bodyPr>
          <a:lstStyle/>
          <a:p>
            <a:r>
              <a:rPr lang="en-US" altLang="zh-CN" sz="2000"/>
              <a:t>A</a:t>
            </a:r>
            <a:endParaRPr lang="zh-CN" altLang="en-US" sz="2000"/>
          </a:p>
        </p:txBody>
      </p:sp>
      <p:sp>
        <p:nvSpPr>
          <p:cNvPr id="4" name="内容占位符 2"/>
          <p:cNvSpPr txBox="1">
            <a:spLocks/>
          </p:cNvSpPr>
          <p:nvPr/>
        </p:nvSpPr>
        <p:spPr bwMode="auto">
          <a:xfrm>
            <a:off x="360854" y="5120024"/>
            <a:ext cx="11485848"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“By travelling... South Koreans and Chinese can find joy and friendship together</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可知，作者指出这种交流对两国人民都是双赢；设空处需一句总结性话语，与上文形成呼应。</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这对两国人民来说是双赢的！</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5" name="组合 4"/>
          <p:cNvGrpSpPr/>
          <p:nvPr/>
        </p:nvGrpSpPr>
        <p:grpSpPr>
          <a:xfrm>
            <a:off x="360854" y="1772816"/>
            <a:ext cx="11485848" cy="3333613"/>
            <a:chOff x="360854" y="1700808"/>
            <a:chExt cx="11485848" cy="3333613"/>
          </a:xfrm>
        </p:grpSpPr>
        <p:sp>
          <p:nvSpPr>
            <p:cNvPr id="6" name="内容占位符 2"/>
            <p:cNvSpPr txBox="1">
              <a:spLocks/>
            </p:cNvSpPr>
            <p:nvPr/>
          </p:nvSpPr>
          <p:spPr bwMode="auto">
            <a:xfrm>
              <a:off x="360854" y="1700808"/>
              <a:ext cx="11485848" cy="3268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It’s a win-win for the people of both countries</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How has Shanghai become so popular with South Korean travellers</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Weekend is the best time for them to visit China.</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Maybe they can stay in Shanghai much longer.</a:t>
              </a: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Another important reason is the introduction of China’s new visa-free policy.</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There are also over 200 flights each week between Shanghai and Seoul.</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 Other delicious foods, like </a:t>
              </a:r>
              <a:r>
                <a:rPr lang="en-US" altLang="zh-CN" sz="2000"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xiaolongbao</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also big hits with South Korean travellers.</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bwMode="auto">
            <a:xfrm>
              <a:off x="360854" y="1703370"/>
              <a:ext cx="11485848" cy="3331051"/>
            </a:xfrm>
            <a:prstGeom prst="rect">
              <a:avLst/>
            </a:prstGeom>
            <a:noFill/>
            <a:ln w="19050" algn="ctr">
              <a:solidFill>
                <a:schemeClr val="tx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spTree>
    <p:extLst>
      <p:ext uri="{BB962C8B-B14F-4D97-AF65-F5344CB8AC3E}">
        <p14:creationId xmlns:p14="http://schemas.microsoft.com/office/powerpoint/2010/main" val="2131553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567000" cy="5417852"/>
          </a:xfrm>
          <a:prstGeom prst="rect">
            <a:avLst/>
          </a:prstGeom>
        </p:spPr>
      </p:pic>
      <p:pic>
        <p:nvPicPr>
          <p:cNvPr id="10" name="译文.eps" descr="id:2147487336;FounderCES"/>
          <p:cNvPicPr/>
          <p:nvPr/>
        </p:nvPicPr>
        <p:blipFill>
          <a:blip r:embed="rId3"/>
          <a:stretch>
            <a:fillRect/>
          </a:stretch>
        </p:blipFill>
        <p:spPr>
          <a:xfrm>
            <a:off x="550590" y="3200787"/>
            <a:ext cx="1224136" cy="378439"/>
          </a:xfrm>
          <a:prstGeom prst="rect">
            <a:avLst/>
          </a:prstGeom>
        </p:spPr>
      </p:pic>
      <p:pic>
        <p:nvPicPr>
          <p:cNvPr id="11" name="分析.eps" descr="id:2147487343;FounderCES"/>
          <p:cNvPicPr/>
          <p:nvPr/>
        </p:nvPicPr>
        <p:blipFill>
          <a:blip r:embed="rId4"/>
          <a:stretch>
            <a:fillRect/>
          </a:stretch>
        </p:blipFill>
        <p:spPr>
          <a:xfrm>
            <a:off x="498522" y="4825412"/>
            <a:ext cx="1250325" cy="386536"/>
          </a:xfrm>
          <a:prstGeom prst="rect">
            <a:avLst/>
          </a:prstGeom>
        </p:spPr>
      </p:pic>
      <p:pic>
        <p:nvPicPr>
          <p:cNvPr id="12" name="图片 11"/>
          <p:cNvPicPr>
            <a:picLocks noChangeAspect="1"/>
          </p:cNvPicPr>
          <p:nvPr/>
        </p:nvPicPr>
        <p:blipFill>
          <a:blip r:embed="rId5"/>
          <a:stretch>
            <a:fillRect/>
          </a:stretch>
        </p:blipFill>
        <p:spPr>
          <a:xfrm>
            <a:off x="364633" y="826412"/>
            <a:ext cx="2850254" cy="553993"/>
          </a:xfrm>
          <a:prstGeom prst="rect">
            <a:avLst/>
          </a:prstGeom>
        </p:spPr>
      </p:pic>
      <p:sp>
        <p:nvSpPr>
          <p:cNvPr id="3" name="内容占位符 2"/>
          <p:cNvSpPr>
            <a:spLocks noGrp="1"/>
          </p:cNvSpPr>
          <p:nvPr>
            <p:ph idx="1"/>
          </p:nvPr>
        </p:nvSpPr>
        <p:spPr>
          <a:xfrm>
            <a:off x="360854" y="1213755"/>
            <a:ext cx="11485848" cy="5078313"/>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South Korean tourists can use apps like WeChat Pay and Korean Naver Pay to buy things without any trouble. </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韩国</a:t>
            </a:r>
            <a:r>
              <a:rPr lang="zh-CN" altLang="zh-CN">
                <a:latin typeface="Times New Roman" panose="02020603050405020304" pitchFamily="18" charset="0"/>
                <a:ea typeface="楷体" panose="02010609060101010101" pitchFamily="49" charset="-122"/>
                <a:cs typeface="Times New Roman" panose="02020603050405020304" pitchFamily="18" charset="0"/>
              </a:rPr>
              <a:t>游客可以使用微信支付和韩国</a:t>
            </a:r>
            <a:r>
              <a:rPr lang="en-US" altLang="zh-CN">
                <a:latin typeface="Times New Roman" panose="02020603050405020304" pitchFamily="18" charset="0"/>
                <a:ea typeface="宋体" panose="02010600030101010101" pitchFamily="2" charset="-122"/>
                <a:cs typeface="Times New Roman" panose="02020603050405020304" pitchFamily="18" charset="0"/>
              </a:rPr>
              <a:t>Naver</a:t>
            </a:r>
            <a:r>
              <a:rPr lang="zh-CN" altLang="zh-CN">
                <a:latin typeface="Times New Roman" panose="02020603050405020304" pitchFamily="18" charset="0"/>
                <a:ea typeface="楷体" panose="02010609060101010101" pitchFamily="49" charset="-122"/>
                <a:cs typeface="Times New Roman" panose="02020603050405020304" pitchFamily="18" charset="0"/>
              </a:rPr>
              <a:t>支付等应用程序购买商品</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毫无障碍。</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本</a:t>
            </a:r>
            <a:r>
              <a:rPr lang="zh-CN" altLang="zh-CN">
                <a:latin typeface="Times New Roman" panose="02020603050405020304" pitchFamily="18" charset="0"/>
                <a:ea typeface="宋体" panose="02010600030101010101" pitchFamily="2" charset="-122"/>
                <a:cs typeface="Times New Roman" panose="02020603050405020304" pitchFamily="18" charset="0"/>
              </a:rPr>
              <a:t>句是一个简单句。不定式短语</a:t>
            </a:r>
            <a:r>
              <a:rPr lang="en-US" altLang="zh-CN">
                <a:latin typeface="Times New Roman" panose="02020603050405020304" pitchFamily="18" charset="0"/>
                <a:ea typeface="宋体" panose="02010600030101010101" pitchFamily="2" charset="-122"/>
                <a:cs typeface="Times New Roman" panose="02020603050405020304" pitchFamily="18" charset="0"/>
              </a:rPr>
              <a:t>“to buy things without any trouble”</a:t>
            </a:r>
            <a:r>
              <a:rPr lang="zh-CN" altLang="zh-CN">
                <a:latin typeface="Times New Roman" panose="02020603050405020304" pitchFamily="18" charset="0"/>
                <a:ea typeface="宋体" panose="02010600030101010101" pitchFamily="2" charset="-122"/>
                <a:cs typeface="Times New Roman" panose="02020603050405020304" pitchFamily="18" charset="0"/>
              </a:rPr>
              <a:t>作目的状语</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637029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3384381" y="2166130"/>
            <a:ext cx="5421650" cy="707752"/>
          </a:xfrm>
          <a:prstGeom prst="rect">
            <a:avLst/>
          </a:prstGeom>
        </p:spPr>
      </p:pic>
      <p:pic>
        <p:nvPicPr>
          <p:cNvPr id="4" name="图片 3"/>
          <p:cNvPicPr>
            <a:picLocks noChangeAspect="1"/>
          </p:cNvPicPr>
          <p:nvPr/>
        </p:nvPicPr>
        <p:blipFill rotWithShape="1">
          <a:blip r:embed="rId3">
            <a:clrChange>
              <a:clrFrom>
                <a:srgbClr val="FFFFFF"/>
              </a:clrFrom>
              <a:clrTo>
                <a:srgbClr val="FFFFFF">
                  <a:alpha val="0"/>
                </a:srgbClr>
              </a:clrTo>
            </a:clrChange>
          </a:blip>
          <a:srcRect r="421"/>
          <a:stretch/>
        </p:blipFill>
        <p:spPr>
          <a:xfrm>
            <a:off x="461330" y="894466"/>
            <a:ext cx="11333616" cy="1149043"/>
          </a:xfrm>
          <a:prstGeom prst="rect">
            <a:avLst/>
          </a:prstGeom>
        </p:spPr>
      </p:pic>
      <p:pic>
        <p:nvPicPr>
          <p:cNvPr id="9" name="图片 8"/>
          <p:cNvPicPr>
            <a:picLocks noChangeAspect="1"/>
          </p:cNvPicPr>
          <p:nvPr/>
        </p:nvPicPr>
        <p:blipFill>
          <a:blip r:embed="rId4"/>
          <a:stretch>
            <a:fillRect/>
          </a:stretch>
        </p:blipFill>
        <p:spPr>
          <a:xfrm>
            <a:off x="550590" y="2920979"/>
            <a:ext cx="3024336" cy="790377"/>
          </a:xfrm>
          <a:prstGeom prst="rect">
            <a:avLst/>
          </a:prstGeom>
        </p:spPr>
      </p:pic>
      <p:sp>
        <p:nvSpPr>
          <p:cNvPr id="11" name="内容占位符 1"/>
          <p:cNvSpPr txBox="1">
            <a:spLocks/>
          </p:cNvSpPr>
          <p:nvPr/>
        </p:nvSpPr>
        <p:spPr bwMode="auto">
          <a:xfrm>
            <a:off x="360854" y="2893000"/>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本文主要介绍了上海为何会成为韩国游客周末度假的热门目的地</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从航班便利、免签政策、移动支付到美食体验</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多方面说明了中韩民间交流带来的双赢局面。</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011896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indent="715963"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Shanghai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 become a popular place for South Koreans to visit at weekends. Many South Koreans are going there to have fun and get away from their busy lives and worries back home. You can see them taking pictures at famous places like the Oriental Pearl Tower and the beautiful Huangpu River.</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65362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57250"/>
          </a:xfrm>
        </p:spPr>
        <p:txBody>
          <a:bodyPr/>
          <a:lstStyle/>
          <a:p>
            <a:pPr indent="534988" hangingPunct="0">
              <a:spcAft>
                <a:spcPts val="0"/>
              </a:spcAf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of their favourite places to eat is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Haidilao</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Chinese hot pot restaurant that’s very popular on South Korean social media. </a:t>
            </a: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en-US" altLang="zh-CN" sz="2000"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2811716" y="1292072"/>
            <a:ext cx="383438" cy="400110"/>
          </a:xfrm>
          <a:prstGeom prst="rect">
            <a:avLst/>
          </a:prstGeom>
        </p:spPr>
        <p:txBody>
          <a:bodyPr wrap="none">
            <a:spAutoFit/>
          </a:bodyPr>
          <a:lstStyle/>
          <a:p>
            <a:r>
              <a:rPr lang="en-US" altLang="zh-CN" sz="2000"/>
              <a:t>G</a:t>
            </a:r>
            <a:endParaRPr lang="zh-CN" altLang="en-US" sz="2000"/>
          </a:p>
        </p:txBody>
      </p:sp>
      <p:sp>
        <p:nvSpPr>
          <p:cNvPr id="4" name="内容占位符 2"/>
          <p:cNvSpPr txBox="1">
            <a:spLocks/>
          </p:cNvSpPr>
          <p:nvPr/>
        </p:nvSpPr>
        <p:spPr bwMode="auto">
          <a:xfrm>
            <a:off x="360854" y="5034421"/>
            <a:ext cx="11485848" cy="1418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“One of their favourite places to eat is </a:t>
            </a:r>
            <a:r>
              <a:rPr lang="en-US" altLang="zh-CN" sz="2000"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Haidilao</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 Chinese hot pot restaurant...”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可知，文章先提到海底捞火锅，紧接着应该补充其他美食也深受韩国游客喜爱，形成并列列举。</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其他美味的食物，比如</a:t>
            </a:r>
            <a:r>
              <a:rPr lang="zh-CN" altLang="zh-CN" sz="20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小笼包，也深受韩国游客的欢迎。</a:t>
            </a:r>
            <a:r>
              <a:rPr lang="en-US" altLang="zh-CN" sz="2000" b="1" spc="-10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0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0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7" name="组合 6"/>
          <p:cNvGrpSpPr/>
          <p:nvPr/>
        </p:nvGrpSpPr>
        <p:grpSpPr>
          <a:xfrm>
            <a:off x="360854" y="1700808"/>
            <a:ext cx="11485848" cy="3333613"/>
            <a:chOff x="360854" y="1700808"/>
            <a:chExt cx="11485848" cy="3333613"/>
          </a:xfrm>
        </p:grpSpPr>
        <p:sp>
          <p:nvSpPr>
            <p:cNvPr id="5" name="内容占位符 2"/>
            <p:cNvSpPr txBox="1">
              <a:spLocks/>
            </p:cNvSpPr>
            <p:nvPr/>
          </p:nvSpPr>
          <p:spPr bwMode="auto">
            <a:xfrm>
              <a:off x="360854" y="1700808"/>
              <a:ext cx="11485848" cy="3268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It’s a win-win for the people of both countries</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How has Shanghai become so popular with South Korean travellers</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Weekend is the best time for them to visit China.</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Maybe they can stay in Shanghai much longer.</a:t>
              </a: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Another important reason is the introduction of China’s new visa-free policy.</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There are also over 200 flights each week between Shanghai and Seoul.</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 Other delicious foods, like </a:t>
              </a:r>
              <a:r>
                <a:rPr lang="en-US" altLang="zh-CN" sz="2000"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xiaolongbao</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also big hits with South Korean travellers.</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bwMode="auto">
            <a:xfrm>
              <a:off x="360854" y="1703370"/>
              <a:ext cx="11485848" cy="3331051"/>
            </a:xfrm>
            <a:prstGeom prst="rect">
              <a:avLst/>
            </a:prstGeom>
            <a:noFill/>
            <a:ln w="19050" algn="ctr">
              <a:solidFill>
                <a:schemeClr val="tx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spTree>
    <p:extLst>
      <p:ext uri="{BB962C8B-B14F-4D97-AF65-F5344CB8AC3E}">
        <p14:creationId xmlns:p14="http://schemas.microsoft.com/office/powerpoint/2010/main" val="1773560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1116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South Koreans are enjoying their time in Shanghai and are sharing their experiences online. Some bloggers post videos and pictures of their travel with exciting titles, which can get millions of views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14136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60328"/>
          </a:xfrm>
        </p:spPr>
        <p:txBody>
          <a:bodyPr/>
          <a:lstStyle/>
          <a:p>
            <a:pPr indent="630238" hangingPunct="0">
              <a:spcAft>
                <a:spcPts val="0"/>
              </a:spcAft>
              <a:tabLst>
                <a:tab pos="630238" algn="l"/>
                <a:tab pos="5645150" algn="l"/>
                <a:tab pos="9861550" algn="l"/>
              </a:tabLst>
            </a:pP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One </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reason is that it’s easy for South Koreans to visit Shanghai because there are cheap flights available. </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270670" y="845338"/>
            <a:ext cx="356188" cy="400110"/>
          </a:xfrm>
          <a:prstGeom prst="rect">
            <a:avLst/>
          </a:prstGeom>
        </p:spPr>
        <p:txBody>
          <a:bodyPr wrap="none">
            <a:spAutoFit/>
          </a:bodyPr>
          <a:lstStyle/>
          <a:p>
            <a:r>
              <a:rPr lang="en-US" altLang="zh-CN" sz="2000"/>
              <a:t>B</a:t>
            </a:r>
            <a:endParaRPr lang="zh-CN" altLang="en-US" sz="2000"/>
          </a:p>
        </p:txBody>
      </p:sp>
      <p:sp>
        <p:nvSpPr>
          <p:cNvPr id="5" name="内容占位符 2"/>
          <p:cNvSpPr txBox="1">
            <a:spLocks/>
          </p:cNvSpPr>
          <p:nvPr/>
        </p:nvSpPr>
        <p:spPr bwMode="auto">
          <a:xfrm>
            <a:off x="360854" y="5056642"/>
            <a:ext cx="11485848"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根据第三段首句</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“South Koreans are enjoying their time in Shanghai and are sharing their experiences online</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可知，作者先描述现象，随后应该解释原因；设空处需要一个承上启下的问句，引出后文的原因分析。</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上海为何如此受韩国游客欢迎？</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6" name="组合 5"/>
          <p:cNvGrpSpPr/>
          <p:nvPr/>
        </p:nvGrpSpPr>
        <p:grpSpPr>
          <a:xfrm>
            <a:off x="360854" y="1709434"/>
            <a:ext cx="11485848" cy="3333613"/>
            <a:chOff x="360854" y="1700808"/>
            <a:chExt cx="11485848" cy="3333613"/>
          </a:xfrm>
        </p:grpSpPr>
        <p:sp>
          <p:nvSpPr>
            <p:cNvPr id="7" name="内容占位符 2"/>
            <p:cNvSpPr txBox="1">
              <a:spLocks/>
            </p:cNvSpPr>
            <p:nvPr/>
          </p:nvSpPr>
          <p:spPr bwMode="auto">
            <a:xfrm>
              <a:off x="360854" y="1700808"/>
              <a:ext cx="11485848" cy="3268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It’s a win-win for the people of both countries</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How has Shanghai become so popular with South Korean travellers</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Weekend is the best time for them to visit China.</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Maybe they can stay in Shanghai much longer.</a:t>
              </a: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Another important reason is the introduction of China’s new visa-free policy.</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There are also over 200 flights each week between Shanghai and Seoul.</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 Other delicious foods, like </a:t>
              </a:r>
              <a:r>
                <a:rPr lang="en-US" altLang="zh-CN" sz="2000"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xiaolongbao</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also big hits with South Korean travellers.</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bwMode="auto">
            <a:xfrm>
              <a:off x="360854" y="1703370"/>
              <a:ext cx="11485848" cy="3331051"/>
            </a:xfrm>
            <a:prstGeom prst="rect">
              <a:avLst/>
            </a:prstGeom>
            <a:noFill/>
            <a:ln w="19050" algn="ctr">
              <a:solidFill>
                <a:schemeClr val="tx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spTree>
    <p:extLst>
      <p:ext uri="{BB962C8B-B14F-4D97-AF65-F5344CB8AC3E}">
        <p14:creationId xmlns:p14="http://schemas.microsoft.com/office/powerpoint/2010/main" val="1505756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57250"/>
          </a:xfrm>
        </p:spPr>
        <p:txBody>
          <a:bodyPr/>
          <a:lstStyle/>
          <a:p>
            <a:pPr hangingPunct="0">
              <a:spcAft>
                <a:spcPts val="0"/>
              </a:spcAft>
              <a:tabLst>
                <a:tab pos="715963" algn="l"/>
                <a:tab pos="5645150" algn="l"/>
                <a:tab pos="9861550"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example, the price of a flight from Jeju Island to Shanghai is about 300 yuan, and the flight takes only 90 minutes. </a:t>
            </a:r>
            <a:r>
              <a:rPr lang="en-US"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en-US" altLang="zh-CN" sz="2000" u="sng">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530852" y="1294638"/>
            <a:ext cx="341760" cy="400110"/>
          </a:xfrm>
          <a:prstGeom prst="rect">
            <a:avLst/>
          </a:prstGeom>
        </p:spPr>
        <p:txBody>
          <a:bodyPr wrap="none">
            <a:spAutoFit/>
          </a:bodyPr>
          <a:lstStyle/>
          <a:p>
            <a:r>
              <a:rPr lang="en-US" altLang="zh-CN" sz="2000"/>
              <a:t>F</a:t>
            </a:r>
            <a:endParaRPr lang="zh-CN" altLang="en-US" sz="2000"/>
          </a:p>
        </p:txBody>
      </p:sp>
      <p:sp>
        <p:nvSpPr>
          <p:cNvPr id="5" name="内容占位符 2"/>
          <p:cNvSpPr txBox="1">
            <a:spLocks/>
          </p:cNvSpPr>
          <p:nvPr/>
        </p:nvSpPr>
        <p:spPr bwMode="auto">
          <a:xfrm>
            <a:off x="334566" y="5039390"/>
            <a:ext cx="11485848"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根据前一句</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例如，从济州岛到上海的航班价格约为</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300</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元，飞行时间仅为</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分钟。</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可知，后句应该继续列举韩国到上海的航班便利条件。</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上海和首尔之间每周也有</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200</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多个航班。</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6" name="组合 5"/>
          <p:cNvGrpSpPr/>
          <p:nvPr/>
        </p:nvGrpSpPr>
        <p:grpSpPr>
          <a:xfrm>
            <a:off x="360854" y="1700808"/>
            <a:ext cx="11485848" cy="3333613"/>
            <a:chOff x="360854" y="1700808"/>
            <a:chExt cx="11485848" cy="3333613"/>
          </a:xfrm>
        </p:grpSpPr>
        <p:sp>
          <p:nvSpPr>
            <p:cNvPr id="7" name="内容占位符 2"/>
            <p:cNvSpPr txBox="1">
              <a:spLocks/>
            </p:cNvSpPr>
            <p:nvPr/>
          </p:nvSpPr>
          <p:spPr bwMode="auto">
            <a:xfrm>
              <a:off x="360854" y="1700808"/>
              <a:ext cx="11485848" cy="3268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It’s a win-win for the people of both countries</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How has Shanghai become so popular with South Korean travellers</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Weekend is the best time for them to visit China.</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Maybe they can stay in Shanghai much longer.</a:t>
              </a: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Another important reason is the introduction of China’s new visa-free policy.</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There are also over 200 flights each week between Shanghai and Seoul.</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 Other delicious foods, like </a:t>
              </a:r>
              <a:r>
                <a:rPr lang="en-US" altLang="zh-CN" sz="2000"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xiaolongbao</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also big hits with South Korean travellers.</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bwMode="auto">
            <a:xfrm>
              <a:off x="360854" y="1703370"/>
              <a:ext cx="11485848" cy="3331051"/>
            </a:xfrm>
            <a:prstGeom prst="rect">
              <a:avLst/>
            </a:prstGeom>
            <a:noFill/>
            <a:ln w="19050" algn="ctr">
              <a:solidFill>
                <a:schemeClr val="tx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spTree>
    <p:extLst>
      <p:ext uri="{BB962C8B-B14F-4D97-AF65-F5344CB8AC3E}">
        <p14:creationId xmlns:p14="http://schemas.microsoft.com/office/powerpoint/2010/main" val="1908074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60328"/>
          </a:xfrm>
        </p:spPr>
        <p:txBody>
          <a:bodyPr/>
          <a:lstStyle/>
          <a:p>
            <a:pPr indent="630238" hangingPunct="0">
              <a:spcAft>
                <a:spcPts val="0"/>
              </a:spcAft>
            </a:pP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Now, visitors from almost 40 countries, including South Korean, can stay in China for 30 days without a visa</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342678" y="836712"/>
            <a:ext cx="356188" cy="400110"/>
          </a:xfrm>
          <a:prstGeom prst="rect">
            <a:avLst/>
          </a:prstGeom>
        </p:spPr>
        <p:txBody>
          <a:bodyPr wrap="none">
            <a:spAutoFit/>
          </a:bodyPr>
          <a:lstStyle/>
          <a:p>
            <a:r>
              <a:rPr lang="en-US" altLang="zh-CN" sz="2000"/>
              <a:t>E</a:t>
            </a:r>
            <a:endParaRPr lang="zh-CN" altLang="en-US" sz="2000"/>
          </a:p>
        </p:txBody>
      </p:sp>
      <p:sp>
        <p:nvSpPr>
          <p:cNvPr id="4" name="内容占位符 2"/>
          <p:cNvSpPr txBox="1">
            <a:spLocks/>
          </p:cNvSpPr>
          <p:nvPr/>
        </p:nvSpPr>
        <p:spPr bwMode="auto">
          <a:xfrm>
            <a:off x="360854" y="5035652"/>
            <a:ext cx="11485848"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“Now, visitors... can stay in China for 30 days without a visa</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可知，紧接航班便利之后，文章又</a:t>
            </a:r>
            <a:r>
              <a:rPr lang="zh-CN" altLang="zh-CN" sz="20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提出另一重要原因</a:t>
            </a:r>
            <a:r>
              <a:rPr lang="en-US" altLang="zh-CN" sz="20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中国新的免签政策。</a:t>
            </a:r>
            <a:r>
              <a:rPr lang="en-US" altLang="zh-CN" sz="20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20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a:t>
            </a:r>
            <a:r>
              <a:rPr lang="en-US" altLang="zh-CN" sz="2000" b="1" spc="-10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另一个重要原因是中国出台了新的免签政策</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符合语境。选项中的</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“Another important reason”</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与上段中的</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“One reason”</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形成并列逻辑。故选</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5" name="组合 4"/>
          <p:cNvGrpSpPr/>
          <p:nvPr/>
        </p:nvGrpSpPr>
        <p:grpSpPr>
          <a:xfrm>
            <a:off x="360854" y="1700808"/>
            <a:ext cx="11485848" cy="3333613"/>
            <a:chOff x="360854" y="1700808"/>
            <a:chExt cx="11485848" cy="3333613"/>
          </a:xfrm>
        </p:grpSpPr>
        <p:sp>
          <p:nvSpPr>
            <p:cNvPr id="6" name="内容占位符 2"/>
            <p:cNvSpPr txBox="1">
              <a:spLocks/>
            </p:cNvSpPr>
            <p:nvPr/>
          </p:nvSpPr>
          <p:spPr bwMode="auto">
            <a:xfrm>
              <a:off x="360854" y="1700808"/>
              <a:ext cx="11485848" cy="3268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It’s a win-win for the people of both countries</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How has Shanghai become so popular with South Korean travellers</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Weekend is the best time for them to visit China.</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Maybe they can stay in Shanghai much longer.</a:t>
              </a: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Another important reason is the introduction of China’s new visa-free policy.</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There are also over 200 flights each week between Shanghai and Seoul.</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 Other delicious foods, like </a:t>
              </a:r>
              <a:r>
                <a:rPr lang="en-US" altLang="zh-CN" sz="2000"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xiaolongbao</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also big hits with South Korean travellers.</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bwMode="auto">
            <a:xfrm>
              <a:off x="360854" y="1703370"/>
              <a:ext cx="11485848" cy="3331051"/>
            </a:xfrm>
            <a:prstGeom prst="rect">
              <a:avLst/>
            </a:prstGeom>
            <a:noFill/>
            <a:ln w="19050" algn="ctr">
              <a:solidFill>
                <a:schemeClr val="tx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grpSp>
    </p:spTree>
    <p:extLst>
      <p:ext uri="{BB962C8B-B14F-4D97-AF65-F5344CB8AC3E}">
        <p14:creationId xmlns:p14="http://schemas.microsoft.com/office/powerpoint/2010/main" val="2980869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85745"/>
          </a:xfrm>
        </p:spPr>
        <p:txBody>
          <a:bodyPr/>
          <a:lstStyle/>
          <a:p>
            <a:pPr indent="91440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Payment is easier now too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South Korean tourists can use apps like WeChat Pay and Korean Naver Pay to buy things without any trouble.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18092346"/>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1050</TotalTime>
  <Words>1153</Words>
  <Application>Microsoft Office PowerPoint</Application>
  <PresentationFormat>自定义</PresentationFormat>
  <Paragraphs>59</Paragraphs>
  <Slides>11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11</vt:i4>
      </vt:variant>
    </vt:vector>
  </HeadingPairs>
  <TitlesOfParts>
    <vt:vector size="19"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2025-09-13T09:40:50Z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